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60" r:id="rId1"/>
  </p:sldMasterIdLst>
  <p:notesMasterIdLst>
    <p:notesMasterId r:id="rId30"/>
  </p:notesMasterIdLst>
  <p:sldIdLst>
    <p:sldId id="256" r:id="rId2"/>
    <p:sldId id="504" r:id="rId3"/>
    <p:sldId id="430" r:id="rId4"/>
    <p:sldId id="513" r:id="rId5"/>
    <p:sldId id="514" r:id="rId6"/>
    <p:sldId id="517" r:id="rId7"/>
    <p:sldId id="519" r:id="rId8"/>
    <p:sldId id="521" r:id="rId9"/>
    <p:sldId id="520" r:id="rId10"/>
    <p:sldId id="518" r:id="rId11"/>
    <p:sldId id="495" r:id="rId12"/>
    <p:sldId id="515" r:id="rId13"/>
    <p:sldId id="516" r:id="rId14"/>
    <p:sldId id="524" r:id="rId15"/>
    <p:sldId id="525" r:id="rId16"/>
    <p:sldId id="535" r:id="rId17"/>
    <p:sldId id="526" r:id="rId18"/>
    <p:sldId id="453" r:id="rId19"/>
    <p:sldId id="527" r:id="rId20"/>
    <p:sldId id="529" r:id="rId21"/>
    <p:sldId id="530" r:id="rId22"/>
    <p:sldId id="531" r:id="rId23"/>
    <p:sldId id="532" r:id="rId24"/>
    <p:sldId id="533" r:id="rId25"/>
    <p:sldId id="534" r:id="rId26"/>
    <p:sldId id="438" r:id="rId27"/>
    <p:sldId id="522" r:id="rId28"/>
    <p:sldId id="396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Fira Sans Extra Condensed" panose="020B0503050000020004" pitchFamily="34" charset="0"/>
      <p:regular r:id="rId40"/>
      <p:bold r:id="rId41"/>
      <p:italic r:id="rId42"/>
      <p:boldItalic r:id="rId43"/>
    </p:embeddedFont>
    <p:embeddedFont>
      <p:font typeface="Fira Sans Extra Condensed SemiBold" panose="020B060402020202020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67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r9AINv51O0g?feature=oembed" TargetMode="External"/><Relationship Id="rId1" Type="http://schemas.openxmlformats.org/officeDocument/2006/relationships/video" Target="https://www.youtube.com/embed/3mHy4OSyRf0?feature=oembed" TargetMode="Externa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watch?v=3mHy4OSyRf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BaM1uiCpj_E?feature=oembed" TargetMode="External"/><Relationship Id="rId7" Type="http://schemas.openxmlformats.org/officeDocument/2006/relationships/image" Target="../media/image12.jpeg"/><Relationship Id="rId2" Type="http://schemas.openxmlformats.org/officeDocument/2006/relationships/video" Target="https://www.youtube.com/embed/T05t-SqKArY?feature=oembed" TargetMode="External"/><Relationship Id="rId1" Type="http://schemas.openxmlformats.org/officeDocument/2006/relationships/video" Target="https://www.youtube.com/embed/3oHXpWIvIBs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oR2M7QAkVwA?feature=oembed" TargetMode="External"/><Relationship Id="rId1" Type="http://schemas.openxmlformats.org/officeDocument/2006/relationships/video" Target="https://www.youtube.com/embed/WR2On5QAqJQ?feature=oembed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xiaohuiyan.github.io/paper/BTM-WWW13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xiaohuiyan.github.io/paper/BTM-WWW13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xiaohuiyan.github.io/paper/BTM-WWW13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2244963_A_biterm_topic_model_for_short_texts#fullTextFileContent" TargetMode="External"/><Relationship Id="rId7" Type="http://schemas.openxmlformats.org/officeDocument/2006/relationships/hyperlink" Target="https://bitermplus.readthedocs.io/en/latest/tutorial.html" TargetMode="External"/><Relationship Id="rId2" Type="http://schemas.openxmlformats.org/officeDocument/2006/relationships/hyperlink" Target="https://xiaohuiyan.github.io/paper/BTM-WWW13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an.r-project.org/web/packages/BTM/readme/README.html" TargetMode="External"/><Relationship Id="rId5" Type="http://schemas.openxmlformats.org/officeDocument/2006/relationships/hyperlink" Target="https://www.atlantis-press.com/proceedings/csss-14/12709" TargetMode="External"/><Relationship Id="rId4" Type="http://schemas.openxmlformats.org/officeDocument/2006/relationships/hyperlink" Target="https://xiaohuiyan.github.io/paper/BTM-TKDE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hyperlink" Target="mailto:dosen02832@unpam.ac.i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jmlr.org/papers/volume3/blei03a/blei03a.pdf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rangedatamining.com/widget-catalog/text-mining/topicmodelling-widget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;p15">
            <a:extLst>
              <a:ext uri="{FF2B5EF4-FFF2-40B4-BE49-F238E27FC236}">
                <a16:creationId xmlns:a16="http://schemas.microsoft.com/office/drawing/2014/main" id="{1BED7E06-9B69-BF98-034C-77273C41C8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11966" y="1068145"/>
            <a:ext cx="5085924" cy="109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 Mining</a:t>
            </a:r>
            <a:b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(T</a:t>
            </a:r>
            <a:r>
              <a:rPr lang="en-US" sz="28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ext</a:t>
            </a:r>
            <a:r>
              <a:rPr lang="en-US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Mining)</a:t>
            </a:r>
            <a:endParaRPr sz="28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3FFBE06A-C9A1-4E3B-1215-1AF75CFC83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66" y="3998347"/>
            <a:ext cx="36072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latin typeface="+mj-lt"/>
              </a:rPr>
              <a:t>Dr. Sajarwo Anggai, S.ST., M.T.</a:t>
            </a:r>
            <a:br>
              <a:rPr lang="en-US" dirty="0">
                <a:latin typeface="+mj-lt"/>
              </a:rPr>
            </a:br>
            <a:r>
              <a:rPr lang="en-US" sz="1600" dirty="0"/>
              <a:t>NIDN : 0421108703</a:t>
            </a:r>
          </a:p>
        </p:txBody>
      </p:sp>
      <p:sp>
        <p:nvSpPr>
          <p:cNvPr id="8" name="Google Shape;59;p15">
            <a:extLst>
              <a:ext uri="{FF2B5EF4-FFF2-40B4-BE49-F238E27FC236}">
                <a16:creationId xmlns:a16="http://schemas.microsoft.com/office/drawing/2014/main" id="{018A834A-A4C7-056B-B680-FDBC74286809}"/>
              </a:ext>
            </a:extLst>
          </p:cNvPr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0;p15">
            <a:extLst>
              <a:ext uri="{FF2B5EF4-FFF2-40B4-BE49-F238E27FC236}">
                <a16:creationId xmlns:a16="http://schemas.microsoft.com/office/drawing/2014/main" id="{9FEC12CE-BEC5-B468-43FC-076DD3863613}"/>
              </a:ext>
            </a:extLst>
          </p:cNvPr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1;p15">
            <a:extLst>
              <a:ext uri="{FF2B5EF4-FFF2-40B4-BE49-F238E27FC236}">
                <a16:creationId xmlns:a16="http://schemas.microsoft.com/office/drawing/2014/main" id="{A907F9EC-D840-5E8B-E6BE-FB7268FEAFBD}"/>
              </a:ext>
            </a:extLst>
          </p:cNvPr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62;p15">
            <a:extLst>
              <a:ext uri="{FF2B5EF4-FFF2-40B4-BE49-F238E27FC236}">
                <a16:creationId xmlns:a16="http://schemas.microsoft.com/office/drawing/2014/main" id="{164DE8E5-503B-A24B-94FE-DBCD80775D21}"/>
              </a:ext>
            </a:extLst>
          </p:cNvPr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;p15">
            <a:extLst>
              <a:ext uri="{FF2B5EF4-FFF2-40B4-BE49-F238E27FC236}">
                <a16:creationId xmlns:a16="http://schemas.microsoft.com/office/drawing/2014/main" id="{8EB22D04-135D-F952-66E5-EC7125372085}"/>
              </a:ext>
            </a:extLst>
          </p:cNvPr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CD8E4208-E438-DFE2-8F1F-255E95486EEE}"/>
              </a:ext>
            </a:extLst>
          </p:cNvPr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Mining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73;p15">
            <a:extLst>
              <a:ext uri="{FF2B5EF4-FFF2-40B4-BE49-F238E27FC236}">
                <a16:creationId xmlns:a16="http://schemas.microsoft.com/office/drawing/2014/main" id="{1972F8BB-FE56-C23F-DE16-35C1B10C6615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4;p15">
            <a:extLst>
              <a:ext uri="{FF2B5EF4-FFF2-40B4-BE49-F238E27FC236}">
                <a16:creationId xmlns:a16="http://schemas.microsoft.com/office/drawing/2014/main" id="{79E73E4C-915B-D039-BEB4-7B546FD7029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5;p15">
            <a:extLst>
              <a:ext uri="{FF2B5EF4-FFF2-40B4-BE49-F238E27FC236}">
                <a16:creationId xmlns:a16="http://schemas.microsoft.com/office/drawing/2014/main" id="{451F7C24-69DD-2862-1EC2-B1B8A46FE8F5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6;p15">
            <a:extLst>
              <a:ext uri="{FF2B5EF4-FFF2-40B4-BE49-F238E27FC236}">
                <a16:creationId xmlns:a16="http://schemas.microsoft.com/office/drawing/2014/main" id="{8295AF00-3CB5-8986-6B26-F90B706C7A7B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77;p15">
            <a:extLst>
              <a:ext uri="{FF2B5EF4-FFF2-40B4-BE49-F238E27FC236}">
                <a16:creationId xmlns:a16="http://schemas.microsoft.com/office/drawing/2014/main" id="{56044678-8CAE-0B5F-ACD5-DE474E7BD281}"/>
              </a:ext>
            </a:extLst>
          </p:cNvPr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19" name="Google Shape;78;p15">
              <a:extLst>
                <a:ext uri="{FF2B5EF4-FFF2-40B4-BE49-F238E27FC236}">
                  <a16:creationId xmlns:a16="http://schemas.microsoft.com/office/drawing/2014/main" id="{0141F368-983E-A514-1E60-F871BC2C4875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;p15">
              <a:extLst>
                <a:ext uri="{FF2B5EF4-FFF2-40B4-BE49-F238E27FC236}">
                  <a16:creationId xmlns:a16="http://schemas.microsoft.com/office/drawing/2014/main" id="{CF9B92AB-376E-8902-231C-0268A6D46FAB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0;p15">
            <a:extLst>
              <a:ext uri="{FF2B5EF4-FFF2-40B4-BE49-F238E27FC236}">
                <a16:creationId xmlns:a16="http://schemas.microsoft.com/office/drawing/2014/main" id="{D0BCEF52-0E11-BDB4-F6D8-B91A8DC45216}"/>
              </a:ext>
            </a:extLst>
          </p:cNvPr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22" name="Google Shape;81;p15">
              <a:extLst>
                <a:ext uri="{FF2B5EF4-FFF2-40B4-BE49-F238E27FC236}">
                  <a16:creationId xmlns:a16="http://schemas.microsoft.com/office/drawing/2014/main" id="{442AB2B1-71C6-83D4-A9F3-0F917BA9261A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;p15">
              <a:extLst>
                <a:ext uri="{FF2B5EF4-FFF2-40B4-BE49-F238E27FC236}">
                  <a16:creationId xmlns:a16="http://schemas.microsoft.com/office/drawing/2014/main" id="{D14CD7A4-316B-B226-0384-447E19A75F88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;p15">
            <a:extLst>
              <a:ext uri="{FF2B5EF4-FFF2-40B4-BE49-F238E27FC236}">
                <a16:creationId xmlns:a16="http://schemas.microsoft.com/office/drawing/2014/main" id="{2234DFB1-6DD2-8552-3277-E998AA6D2E1A}"/>
              </a:ext>
            </a:extLst>
          </p:cNvPr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25" name="Google Shape;84;p15">
              <a:extLst>
                <a:ext uri="{FF2B5EF4-FFF2-40B4-BE49-F238E27FC236}">
                  <a16:creationId xmlns:a16="http://schemas.microsoft.com/office/drawing/2014/main" id="{1401EB7B-B091-30F8-6F35-C238CB6A4BA3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;p15">
              <a:extLst>
                <a:ext uri="{FF2B5EF4-FFF2-40B4-BE49-F238E27FC236}">
                  <a16:creationId xmlns:a16="http://schemas.microsoft.com/office/drawing/2014/main" id="{50EB913D-901B-6D82-3561-3E6A47E94C45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;p15">
              <a:extLst>
                <a:ext uri="{FF2B5EF4-FFF2-40B4-BE49-F238E27FC236}">
                  <a16:creationId xmlns:a16="http://schemas.microsoft.com/office/drawing/2014/main" id="{F0323E84-DB61-BB63-2897-C66D8365D0B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7;p15">
            <a:extLst>
              <a:ext uri="{FF2B5EF4-FFF2-40B4-BE49-F238E27FC236}">
                <a16:creationId xmlns:a16="http://schemas.microsoft.com/office/drawing/2014/main" id="{168D6A21-B8C7-423D-C918-8F64BA8F8952}"/>
              </a:ext>
            </a:extLst>
          </p:cNvPr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29" name="Google Shape;88;p15">
              <a:extLst>
                <a:ext uri="{FF2B5EF4-FFF2-40B4-BE49-F238E27FC236}">
                  <a16:creationId xmlns:a16="http://schemas.microsoft.com/office/drawing/2014/main" id="{0E571537-EBFA-C6E8-9599-A11766B740AA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;p15">
              <a:extLst>
                <a:ext uri="{FF2B5EF4-FFF2-40B4-BE49-F238E27FC236}">
                  <a16:creationId xmlns:a16="http://schemas.microsoft.com/office/drawing/2014/main" id="{0EE3365C-D0B7-CC15-90BB-54546D4E8832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15">
              <a:extLst>
                <a:ext uri="{FF2B5EF4-FFF2-40B4-BE49-F238E27FC236}">
                  <a16:creationId xmlns:a16="http://schemas.microsoft.com/office/drawing/2014/main" id="{D0D7F7BD-11CB-C5AE-2EA9-8282FD443FA8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;p15">
              <a:extLst>
                <a:ext uri="{FF2B5EF4-FFF2-40B4-BE49-F238E27FC236}">
                  <a16:creationId xmlns:a16="http://schemas.microsoft.com/office/drawing/2014/main" id="{86555385-4CC1-83DC-B897-CB5AE6B0A53B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;p15">
              <a:extLst>
                <a:ext uri="{FF2B5EF4-FFF2-40B4-BE49-F238E27FC236}">
                  <a16:creationId xmlns:a16="http://schemas.microsoft.com/office/drawing/2014/main" id="{44BF13F4-9CF5-C3B4-532D-2D6CC82314F4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57656B5-F1B6-9C85-02DA-607AC5A5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5" y="1036298"/>
            <a:ext cx="600229" cy="6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DAA6-B37E-E0ED-4017-FB7136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Perplexity (lower is better)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857F4-B22C-5BE7-D4E0-14BE39CA2ED4}"/>
              </a:ext>
            </a:extLst>
          </p:cNvPr>
          <p:cNvSpPr txBox="1"/>
          <p:nvPr/>
        </p:nvSpPr>
        <p:spPr>
          <a:xfrm>
            <a:off x="730466" y="1074257"/>
            <a:ext cx="798043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Perplexity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lebih sering digunakan sebagai metrik untuk mengevaluasi kinerja model dalam tugas-tugas pemodelan bahasa, terutama dalam konteks model bahasa </a:t>
            </a:r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probabilistik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seperti model n-gram atau model berbasis probabilitas lainnya.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endParaRPr lang="en-US" sz="1800" dirty="0">
              <a:solidFill>
                <a:schemeClr val="tx1"/>
              </a:solidFill>
              <a:latin typeface="Söhne"/>
            </a:endParaRPr>
          </a:p>
          <a:p>
            <a:pPr algn="l"/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Perplexity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adalah ukuran </a:t>
            </a:r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invers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dari </a:t>
            </a:r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likelihood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normalisasi suatu model pada sejumlah data uji. Dalam konteks LDA atau model probabilitas lainnya, </a:t>
            </a:r>
            <a:r>
              <a:rPr lang="id-ID" sz="1800" b="0" i="0" dirty="0" err="1">
                <a:solidFill>
                  <a:schemeClr val="tx1"/>
                </a:solidFill>
                <a:effectLst/>
                <a:latin typeface="Söhne"/>
              </a:rPr>
              <a:t>perplexity</a:t>
            </a:r>
            <a:r>
              <a:rPr lang="id-ID" sz="1800" b="0" i="0" dirty="0">
                <a:solidFill>
                  <a:schemeClr val="tx1"/>
                </a:solidFill>
                <a:effectLst/>
                <a:latin typeface="Söhne"/>
              </a:rPr>
              <a:t> dapat dihitung sebagai berikut: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B2EAE-C201-19B1-FCDE-49466C71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4" y="3471021"/>
            <a:ext cx="5715495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4120-0A29-ACEB-7558-C5BF406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Exp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0C24E-5511-54F7-C4B6-D58447F24359}"/>
              </a:ext>
            </a:extLst>
          </p:cNvPr>
          <p:cNvSpPr txBox="1"/>
          <p:nvPr/>
        </p:nvSpPr>
        <p:spPr>
          <a:xfrm>
            <a:off x="5007936" y="3886295"/>
            <a:ext cx="3678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https://www.youtube.com/watch?v=r9AINv51O0g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81871-80FC-8C3A-6F2A-47B73A30884C}"/>
              </a:ext>
            </a:extLst>
          </p:cNvPr>
          <p:cNvSpPr txBox="1"/>
          <p:nvPr/>
        </p:nvSpPr>
        <p:spPr>
          <a:xfrm>
            <a:off x="24219" y="38862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hlinkClick r:id="rId4"/>
              </a:rPr>
              <a:t>https://www.youtube.com/watch?v=3mHy4OSyRf0</a:t>
            </a:r>
            <a:r>
              <a:rPr lang="en-US" sz="1200" dirty="0"/>
              <a:t> </a:t>
            </a:r>
            <a:endParaRPr lang="id-ID" sz="1200" dirty="0"/>
          </a:p>
        </p:txBody>
      </p:sp>
      <p:pic>
        <p:nvPicPr>
          <p:cNvPr id="4" name="Online Media 3" title="LDA Topic Models">
            <a:hlinkClick r:id="" action="ppaction://media"/>
            <a:extLst>
              <a:ext uri="{FF2B5EF4-FFF2-40B4-BE49-F238E27FC236}">
                <a16:creationId xmlns:a16="http://schemas.microsoft.com/office/drawing/2014/main" id="{643AF93F-8522-F9A3-1CCA-EDCEF8BBD1D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3405" y="1631031"/>
            <a:ext cx="3329977" cy="1881437"/>
          </a:xfrm>
          <a:prstGeom prst="rect">
            <a:avLst/>
          </a:prstGeom>
        </p:spPr>
      </p:pic>
      <p:pic>
        <p:nvPicPr>
          <p:cNvPr id="6" name="Online Media 5" title="58 : Text Mining : Topic Modelling">
            <a:hlinkClick r:id="" action="ppaction://media"/>
            <a:extLst>
              <a:ext uri="{FF2B5EF4-FFF2-40B4-BE49-F238E27FC236}">
                <a16:creationId xmlns:a16="http://schemas.microsoft.com/office/drawing/2014/main" id="{3245F29E-F97D-F8B3-7449-C367B264D61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210620" y="1613676"/>
            <a:ext cx="3329977" cy="1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4120-0A29-ACEB-7558-C5BF406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Exp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0C24E-5511-54F7-C4B6-D58447F24359}"/>
              </a:ext>
            </a:extLst>
          </p:cNvPr>
          <p:cNvSpPr txBox="1"/>
          <p:nvPr/>
        </p:nvSpPr>
        <p:spPr>
          <a:xfrm>
            <a:off x="5042787" y="2637162"/>
            <a:ext cx="3678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https://www.youtube.com/watch?v=T05t-SqKArY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81871-80FC-8C3A-6F2A-47B73A30884C}"/>
              </a:ext>
            </a:extLst>
          </p:cNvPr>
          <p:cNvSpPr txBox="1"/>
          <p:nvPr/>
        </p:nvSpPr>
        <p:spPr>
          <a:xfrm>
            <a:off x="24219" y="388629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https://www.youtube.com/watch?v=3oHXpWIvIBs</a:t>
            </a:r>
          </a:p>
        </p:txBody>
      </p:sp>
      <p:pic>
        <p:nvPicPr>
          <p:cNvPr id="3" name="Online Media 2" title="Topic Modeling Explained with Implementation | Using LDA in Python | DataHour by Arpendu Ganguly">
            <a:hlinkClick r:id="" action="ppaction://media"/>
            <a:extLst>
              <a:ext uri="{FF2B5EF4-FFF2-40B4-BE49-F238E27FC236}">
                <a16:creationId xmlns:a16="http://schemas.microsoft.com/office/drawing/2014/main" id="{833E9CEB-7FAE-3518-EFC2-7B7AC76C44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3403" y="1479061"/>
            <a:ext cx="3568234" cy="2016052"/>
          </a:xfrm>
          <a:prstGeom prst="rect">
            <a:avLst/>
          </a:prstGeom>
        </p:spPr>
      </p:pic>
      <p:pic>
        <p:nvPicPr>
          <p:cNvPr id="5" name="Online Media 4" title="Latent Dirichlet Allocation (Part 1 of 2)">
            <a:hlinkClick r:id="" action="ppaction://media"/>
            <a:extLst>
              <a:ext uri="{FF2B5EF4-FFF2-40B4-BE49-F238E27FC236}">
                <a16:creationId xmlns:a16="http://schemas.microsoft.com/office/drawing/2014/main" id="{5E8DD7C9-3C9D-7F4A-1649-36258C33243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671152" y="1135306"/>
            <a:ext cx="2540000" cy="14351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0A2EAE-710A-3A58-CB6C-70B6EE9ACC20}"/>
              </a:ext>
            </a:extLst>
          </p:cNvPr>
          <p:cNvSpPr txBox="1"/>
          <p:nvPr/>
        </p:nvSpPr>
        <p:spPr>
          <a:xfrm>
            <a:off x="4510249" y="465834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https://www.youtube.com/watch?v=BaM1uiCpj_E</a:t>
            </a:r>
          </a:p>
        </p:txBody>
      </p:sp>
      <p:pic>
        <p:nvPicPr>
          <p:cNvPr id="11" name="Online Media 10" title="Training Latent Dirichlet Allocation: Gibbs Sampling (Part 2 of 2)">
            <a:hlinkClick r:id="" action="ppaction://media"/>
            <a:extLst>
              <a:ext uri="{FF2B5EF4-FFF2-40B4-BE49-F238E27FC236}">
                <a16:creationId xmlns:a16="http://schemas.microsoft.com/office/drawing/2014/main" id="{3DB81080-8160-DFA4-8D93-51C26328A4CE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671152" y="3096941"/>
            <a:ext cx="2540000" cy="14351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262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4120-0A29-ACEB-7558-C5BF406A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Exp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0DE99-4E54-4212-368A-3A39115639B9}"/>
              </a:ext>
            </a:extLst>
          </p:cNvPr>
          <p:cNvSpPr txBox="1"/>
          <p:nvPr/>
        </p:nvSpPr>
        <p:spPr>
          <a:xfrm>
            <a:off x="386861" y="3926067"/>
            <a:ext cx="349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https://www.youtube.com/watch?v=WR2On5QAqJQ</a:t>
            </a:r>
          </a:p>
        </p:txBody>
      </p:sp>
      <p:pic>
        <p:nvPicPr>
          <p:cNvPr id="8" name="Online Media 7" title="07-2: Topic Modeling Part 2 (LDA Document generation process)">
            <a:hlinkClick r:id="" action="ppaction://media"/>
            <a:extLst>
              <a:ext uri="{FF2B5EF4-FFF2-40B4-BE49-F238E27FC236}">
                <a16:creationId xmlns:a16="http://schemas.microsoft.com/office/drawing/2014/main" id="{E45F41FF-031F-AFC7-D196-A01235B7C8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57200" y="1094453"/>
            <a:ext cx="3700229" cy="2775172"/>
          </a:xfrm>
          <a:prstGeom prst="rect">
            <a:avLst/>
          </a:prstGeom>
        </p:spPr>
      </p:pic>
      <p:pic>
        <p:nvPicPr>
          <p:cNvPr id="12" name="Online Media 11" title="11 Topic Modeling (3): LDA">
            <a:hlinkClick r:id="" action="ppaction://media"/>
            <a:extLst>
              <a:ext uri="{FF2B5EF4-FFF2-40B4-BE49-F238E27FC236}">
                <a16:creationId xmlns:a16="http://schemas.microsoft.com/office/drawing/2014/main" id="{510BDFC8-29B5-5D58-9495-9CF3BC5B5C8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148872" y="1514274"/>
            <a:ext cx="3608269" cy="2038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F92F78-B466-0575-2D47-1A6844E866A1}"/>
              </a:ext>
            </a:extLst>
          </p:cNvPr>
          <p:cNvSpPr txBox="1"/>
          <p:nvPr/>
        </p:nvSpPr>
        <p:spPr>
          <a:xfrm>
            <a:off x="5259756" y="3923844"/>
            <a:ext cx="349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https://www.youtube.com/watch?v=oR2M7QAkVwA</a:t>
            </a:r>
          </a:p>
        </p:txBody>
      </p:sp>
    </p:spTree>
    <p:extLst>
      <p:ext uri="{BB962C8B-B14F-4D97-AF65-F5344CB8AC3E}">
        <p14:creationId xmlns:p14="http://schemas.microsoft.com/office/powerpoint/2010/main" val="292906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ADDB18-205D-06FF-EADF-178DA69D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38" y="44140"/>
            <a:ext cx="6354524" cy="50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1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01C919-A370-4DC9-E87C-19EC397F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C0A6D-6E8F-CCF1-0EB5-AA9914DC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19"/>
            <a:ext cx="5816236" cy="462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1B7BA-D272-98DC-23E0-1F51EC3E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75" y="411475"/>
            <a:ext cx="3123549" cy="43969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860DB5-9EAE-3C1A-2232-E276B7DC779E}"/>
              </a:ext>
            </a:extLst>
          </p:cNvPr>
          <p:cNvSpPr txBox="1"/>
          <p:nvPr/>
        </p:nvSpPr>
        <p:spPr>
          <a:xfrm>
            <a:off x="2092712" y="483127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Ref: </a:t>
            </a:r>
            <a:r>
              <a:rPr lang="id-ID" sz="1100" dirty="0">
                <a:hlinkClick r:id="rId4"/>
              </a:rPr>
              <a:t>https://xiaohuiyan.github.io/paper/BTM-WWW13.pdf</a:t>
            </a:r>
            <a:r>
              <a:rPr lang="en-US" sz="1100" dirty="0"/>
              <a:t> </a:t>
            </a:r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104509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ECFA-5428-D362-C729-332205F0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E1F6D-E222-F030-7690-E2D2D72E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27"/>
            <a:ext cx="9144000" cy="48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16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5644-6E91-6A2D-CCBE-2CCD9282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E66B-0863-707A-5913-B1A185E6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8507"/>
            <a:ext cx="9144000" cy="3057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228D8B-1456-92C7-BD05-878D8E28229D}"/>
              </a:ext>
            </a:extLst>
          </p:cNvPr>
          <p:cNvSpPr txBox="1"/>
          <p:nvPr/>
        </p:nvSpPr>
        <p:spPr>
          <a:xfrm>
            <a:off x="1607820" y="4735033"/>
            <a:ext cx="6324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Yan, X., Guo, J., Lan, Y. &amp; Cheng, X. (2013). A </a:t>
            </a:r>
            <a:r>
              <a:rPr lang="en-US" sz="800" b="0" i="0" dirty="0" err="1">
                <a:solidFill>
                  <a:srgbClr val="333333"/>
                </a:solidFill>
                <a:effectLst/>
                <a:latin typeface="Helvetica Neue"/>
                <a:hlinkClick r:id="rId3"/>
              </a:rPr>
              <a:t>Biterm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 Topic Model for Short Texts. </a:t>
            </a:r>
            <a:r>
              <a:rPr lang="en-US" sz="800" b="0" i="1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Proceedings of the 22nd International Conference on World Wide Web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3"/>
              </a:rPr>
              <a:t> (p./pp. 1445–1456), New York, NY, USA: Association for Computing Machinery. ISBN: 9781450320351</a:t>
            </a:r>
            <a:endParaRPr lang="id-ID" sz="800" dirty="0"/>
          </a:p>
        </p:txBody>
      </p:sp>
    </p:spTree>
    <p:extLst>
      <p:ext uri="{BB962C8B-B14F-4D97-AF65-F5344CB8AC3E}">
        <p14:creationId xmlns:p14="http://schemas.microsoft.com/office/powerpoint/2010/main" val="172000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7714-32AE-ADAF-8063-C40C38CE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Biterm</a:t>
            </a:r>
            <a:r>
              <a:rPr lang="en-US" dirty="0"/>
              <a:t> Topic Model (BTM)</a:t>
            </a:r>
            <a:br>
              <a:rPr lang="en-US" dirty="0"/>
            </a:br>
            <a:endParaRPr lang="id-ID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28D7A6-422D-D255-4C88-874529F73F7F}"/>
              </a:ext>
            </a:extLst>
          </p:cNvPr>
          <p:cNvGrpSpPr/>
          <p:nvPr/>
        </p:nvGrpSpPr>
        <p:grpSpPr>
          <a:xfrm>
            <a:off x="596816" y="892975"/>
            <a:ext cx="3735101" cy="3627397"/>
            <a:chOff x="457200" y="1188720"/>
            <a:chExt cx="3147333" cy="28488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B5115C-FA8F-9921-865A-4DC13C56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855" y="3366966"/>
              <a:ext cx="2712955" cy="67061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E93A306-DFB0-E6CE-EAD1-166B6DDFF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7"/>
            <a:stretch/>
          </p:blipFill>
          <p:spPr>
            <a:xfrm>
              <a:off x="457200" y="1188720"/>
              <a:ext cx="3147333" cy="217824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014B710-7953-235F-8921-D7E1C79E47AE}"/>
              </a:ext>
            </a:extLst>
          </p:cNvPr>
          <p:cNvSpPr txBox="1"/>
          <p:nvPr/>
        </p:nvSpPr>
        <p:spPr>
          <a:xfrm>
            <a:off x="1607820" y="4735033"/>
            <a:ext cx="6324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4"/>
              </a:rPr>
              <a:t>Yan, X., Guo, J., Lan, Y. &amp; Cheng, X. (2013). A </a:t>
            </a:r>
            <a:r>
              <a:rPr lang="en-US" sz="800" b="0" i="0" dirty="0" err="1">
                <a:solidFill>
                  <a:srgbClr val="333333"/>
                </a:solidFill>
                <a:effectLst/>
                <a:latin typeface="Helvetica Neue"/>
                <a:hlinkClick r:id="rId4"/>
              </a:rPr>
              <a:t>Biterm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4"/>
              </a:rPr>
              <a:t> Topic Model for Short Texts. </a:t>
            </a:r>
            <a:r>
              <a:rPr lang="en-US" sz="800" b="0" i="1" dirty="0">
                <a:solidFill>
                  <a:srgbClr val="333333"/>
                </a:solidFill>
                <a:effectLst/>
                <a:latin typeface="Helvetica Neue"/>
                <a:hlinkClick r:id="rId4"/>
              </a:rPr>
              <a:t>Proceedings of the 22nd International Conference on World Wide Web</a:t>
            </a:r>
            <a:r>
              <a:rPr lang="en-US" sz="800" b="0" i="0" dirty="0">
                <a:solidFill>
                  <a:srgbClr val="333333"/>
                </a:solidFill>
                <a:effectLst/>
                <a:latin typeface="Helvetica Neue"/>
                <a:hlinkClick r:id="rId4"/>
              </a:rPr>
              <a:t> (p./pp. 1445–1456), New York, NY, USA: Association for Computing Machinery. ISBN: 9781450320351</a:t>
            </a:r>
            <a:endParaRPr lang="id-ID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38B363-31CE-2EA2-5B9D-A9D9FDC3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981" y="892975"/>
            <a:ext cx="3589923" cy="15779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8D2EA6-EBE7-A0AF-8C67-5E7A833C6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81" y="2672527"/>
            <a:ext cx="3589923" cy="18804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1188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E619-CD7C-4505-25B9-46BD8F1C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D6B9F-CF66-304D-118E-14ACF764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7" y="0"/>
            <a:ext cx="88673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E3AC-5AC5-EE52-1AA2-28BC66F5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31000"/>
            <a:ext cx="8229600" cy="481500"/>
          </a:xfrm>
        </p:spPr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13</a:t>
            </a:r>
            <a:br>
              <a:rPr lang="en-US" dirty="0"/>
            </a:br>
            <a:r>
              <a:rPr lang="en-US" dirty="0"/>
              <a:t>(Topic Model : </a:t>
            </a:r>
            <a:r>
              <a:rPr lang="en-US" dirty="0" err="1"/>
              <a:t>Biterm</a:t>
            </a:r>
            <a:r>
              <a:rPr lang="en-US" dirty="0"/>
              <a:t> Topic Model)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4407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B0DE-1C46-41F2-FFD0-33F3B1FA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6CE90-DE56-7B68-E17E-DE09B349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2" y="0"/>
            <a:ext cx="6967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59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221BDC-9835-8DB0-3547-AE222E2472A0}"/>
              </a:ext>
            </a:extLst>
          </p:cNvPr>
          <p:cNvSpPr txBox="1"/>
          <p:nvPr/>
        </p:nvSpPr>
        <p:spPr>
          <a:xfrm>
            <a:off x="1378255" y="2163230"/>
            <a:ext cx="6494505" cy="224676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d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d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id-ID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Btm.BS1 {</a:t>
            </a:r>
          </a:p>
          <a:p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Btm.</a:t>
            </a:r>
            <a:r>
              <a:rPr lang="id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Reset_biterm_topic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(v)</a:t>
            </a:r>
          </a:p>
          <a:p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pz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id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Btm.</a:t>
            </a:r>
            <a:r>
              <a:rPr lang="id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Compute_pz_b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(v)</a:t>
            </a:r>
          </a:p>
          <a:p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</a:t>
            </a:r>
            <a:r>
              <a:rPr lang="id-ID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id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:= rand.</a:t>
            </a:r>
            <a:r>
              <a:rPr lang="id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Float64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d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Mult_sample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d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Btm.K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d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pz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r)</a:t>
            </a:r>
          </a:p>
          <a:p>
            <a:b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d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Btm.</a:t>
            </a:r>
            <a:r>
              <a:rPr lang="id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Assign_biterm_topic</a:t>
            </a:r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(k, v)</a:t>
            </a:r>
          </a:p>
          <a:p>
            <a:r>
              <a:rPr lang="id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963929-6B2F-8E20-7C10-F3895FC9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</p:spPr>
        <p:txBody>
          <a:bodyPr/>
          <a:lstStyle/>
          <a:p>
            <a:r>
              <a:rPr lang="en-US" dirty="0"/>
              <a:t>Implementation of BTM Algorithm</a:t>
            </a:r>
            <a:br>
              <a:rPr lang="en-US" dirty="0"/>
            </a:b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CAFEBC-CF64-EF4D-F176-345BD4DE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47" y="892975"/>
            <a:ext cx="3603404" cy="9639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381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D7CB3-06F9-C806-8008-D37DE08C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47" y="892975"/>
            <a:ext cx="3603404" cy="963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963929-6B2F-8E20-7C10-F3895FC9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</p:spPr>
        <p:txBody>
          <a:bodyPr/>
          <a:lstStyle/>
          <a:p>
            <a:r>
              <a:rPr lang="en-US" dirty="0"/>
              <a:t>Implementation of BTM Algorithm</a:t>
            </a:r>
            <a:br>
              <a:rPr lang="en-US" dirty="0"/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11C33-5A69-7994-F99A-83D73E99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64" y="1997731"/>
            <a:ext cx="5831272" cy="29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0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CD7CB3-06F9-C806-8008-D37DE08C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47" y="892975"/>
            <a:ext cx="3603404" cy="963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6963929-6B2F-8E20-7C10-F3895FC9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</p:spPr>
        <p:txBody>
          <a:bodyPr/>
          <a:lstStyle/>
          <a:p>
            <a:r>
              <a:rPr lang="en-US" dirty="0"/>
              <a:t>Implementation of BTM Algorithm</a:t>
            </a:r>
            <a:br>
              <a:rPr lang="en-US" dirty="0"/>
            </a:b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42CD7-9EFB-AD97-34D8-C6EDFD9CD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95" y="2338386"/>
            <a:ext cx="7183810" cy="22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74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6B6-EC66-C3C7-8919-A2B1B89E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BTM Inference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30485-C3E3-1D78-836B-FD9C8650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71" y="1445708"/>
            <a:ext cx="4839629" cy="3150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BB579-729E-4212-D164-5D76F245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705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8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76B6-EC66-C3C7-8919-A2B1B89E8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BTM - Inferring documents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110A7-CC78-4F76-1CDF-0D3ED08A0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18" y="1145831"/>
            <a:ext cx="5041282" cy="3586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B066A-DC25-841C-EC0D-1970D0B88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7053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19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685-F9BB-B01A-18D0-7F96F97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1B4F4-30ED-2722-9CA3-93A23BCE86D5}"/>
              </a:ext>
            </a:extLst>
          </p:cNvPr>
          <p:cNvSpPr txBox="1"/>
          <p:nvPr/>
        </p:nvSpPr>
        <p:spPr>
          <a:xfrm>
            <a:off x="668935" y="1509774"/>
            <a:ext cx="80178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Buatlah</a:t>
            </a:r>
            <a:r>
              <a:rPr lang="en-US" sz="2000" dirty="0"/>
              <a:t> Model BTM (Dataset </a:t>
            </a:r>
            <a:r>
              <a:rPr lang="en-US" sz="2000" dirty="0" err="1"/>
              <a:t>bahasa</a:t>
            </a:r>
            <a:r>
              <a:rPr lang="en-US" sz="2000" dirty="0"/>
              <a:t> </a:t>
            </a:r>
            <a:r>
              <a:rPr lang="en-US" sz="2000" dirty="0" err="1"/>
              <a:t>Indonesia&amp;Inggris</a:t>
            </a:r>
            <a:r>
              <a:rPr lang="en-US" sz="20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Cari 10 </a:t>
            </a:r>
            <a:r>
              <a:rPr lang="en-US" sz="2000" dirty="0" err="1"/>
              <a:t>Jurnal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pemanfaatan</a:t>
            </a:r>
            <a:r>
              <a:rPr lang="en-US" sz="2000" dirty="0"/>
              <a:t> Topic Model (BTM dan </a:t>
            </a:r>
            <a:r>
              <a:rPr lang="en-US" sz="2000" dirty="0" err="1"/>
              <a:t>turunannya</a:t>
            </a:r>
            <a:r>
              <a:rPr lang="en-US" sz="2000" dirty="0"/>
              <a:t>/related work)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Diskusikan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Forum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Tuliskan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(</a:t>
            </a:r>
            <a:r>
              <a:rPr lang="en-US" sz="2000" dirty="0" err="1"/>
              <a:t>dikumpulkan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UAS)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489409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685-F9BB-B01A-18D0-7F96F97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1B4F4-30ED-2722-9CA3-93A23BCE86D5}"/>
              </a:ext>
            </a:extLst>
          </p:cNvPr>
          <p:cNvSpPr txBox="1"/>
          <p:nvPr/>
        </p:nvSpPr>
        <p:spPr>
          <a:xfrm>
            <a:off x="668935" y="1509774"/>
            <a:ext cx="80178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https://xiaohuiyan.github.io/paper/BTM-WWW13.pdf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800" dirty="0">
                <a:hlinkClick r:id="rId3"/>
              </a:rPr>
              <a:t>https://www.researchgate.net/publication/262244963_A_biterm_topic_model_for_short_texts#fullTextFileContent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800" dirty="0">
                <a:hlinkClick r:id="rId4"/>
              </a:rPr>
              <a:t>https://xiaohuiyan.github.io/paper/BTM-TKDE.pdf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800" dirty="0">
                <a:hlinkClick r:id="rId5"/>
              </a:rPr>
              <a:t>https://www.atlantis-press.com/proceedings/csss-14/12709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https://cran.r-project.org/web/packages/BTM/readme/README.html</a:t>
            </a:r>
            <a:r>
              <a:rPr lang="en-US" sz="1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sz="1800" dirty="0">
                <a:hlinkClick r:id="rId7"/>
              </a:rPr>
              <a:t>https://bitermplus.readthedocs.io/en/latest/tutorial.html</a:t>
            </a:r>
            <a:r>
              <a:rPr lang="en-US" sz="1800" dirty="0"/>
              <a:t> 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654993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3B79C-F067-2CC5-3A40-7D4FC701FDEF}"/>
              </a:ext>
            </a:extLst>
          </p:cNvPr>
          <p:cNvGrpSpPr/>
          <p:nvPr/>
        </p:nvGrpSpPr>
        <p:grpSpPr>
          <a:xfrm>
            <a:off x="650240" y="2047985"/>
            <a:ext cx="7843520" cy="2430569"/>
            <a:chOff x="721360" y="2047985"/>
            <a:chExt cx="7843520" cy="24305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B9031B-A1E8-803E-98A0-3B84983B5061}"/>
                </a:ext>
              </a:extLst>
            </p:cNvPr>
            <p:cNvSpPr/>
            <p:nvPr/>
          </p:nvSpPr>
          <p:spPr>
            <a:xfrm>
              <a:off x="3627120" y="2047985"/>
              <a:ext cx="4937760" cy="24305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907185" y="2171911"/>
              <a:ext cx="2073000" cy="21378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21360" y="3449040"/>
              <a:ext cx="2444700" cy="48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9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Terima Kasih</a:t>
              </a:r>
              <a:endParaRPr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C15DBD-AFCB-3564-82D4-E42166A157AD}"/>
                </a:ext>
              </a:extLst>
            </p:cNvPr>
            <p:cNvSpPr txBox="1"/>
            <p:nvPr/>
          </p:nvSpPr>
          <p:spPr>
            <a:xfrm>
              <a:off x="3810000" y="2216830"/>
              <a:ext cx="4572000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Sajarwo Anggai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 err="1"/>
                <a:t>Dosen</a:t>
              </a:r>
              <a:r>
                <a:rPr lang="en-US" sz="1800" dirty="0"/>
                <a:t> – Universitas </a:t>
              </a:r>
              <a:r>
                <a:rPr lang="en-US" sz="1800" dirty="0" err="1"/>
                <a:t>Pamulang</a:t>
              </a:r>
              <a:endParaRPr lang="en-US" sz="1800" dirty="0"/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NIDN	: 0421108703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Email	: </a:t>
              </a:r>
              <a:r>
                <a:rPr lang="en-US" sz="1800" dirty="0">
                  <a:hlinkClick r:id="rId4"/>
                </a:rPr>
                <a:t>dosen02832@unpam.ac.id</a:t>
              </a:r>
              <a:r>
                <a:rPr lang="en-US" sz="1800" dirty="0"/>
                <a:t> 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WA 	: 082343006557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386F67-6294-2700-4680-D50A512183D4}"/>
              </a:ext>
            </a:extLst>
          </p:cNvPr>
          <p:cNvGrpSpPr/>
          <p:nvPr/>
        </p:nvGrpSpPr>
        <p:grpSpPr>
          <a:xfrm>
            <a:off x="2565014" y="159613"/>
            <a:ext cx="4388850" cy="959979"/>
            <a:chOff x="2881580" y="22161"/>
            <a:chExt cx="4388850" cy="95997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116E972-333B-8113-369A-F8C392833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80" y="22161"/>
              <a:ext cx="959979" cy="95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34DD5F-69C5-6167-55C6-396C2166F471}"/>
                </a:ext>
              </a:extLst>
            </p:cNvPr>
            <p:cNvSpPr txBox="1"/>
            <p:nvPr/>
          </p:nvSpPr>
          <p:spPr>
            <a:xfrm>
              <a:off x="3969471" y="85590"/>
              <a:ext cx="33009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Universitas </a:t>
              </a:r>
              <a:r>
                <a:rPr lang="en-US" sz="2000" dirty="0" err="1"/>
                <a:t>Pamulang</a:t>
              </a:r>
              <a:endParaRPr lang="en-US" sz="2000" dirty="0"/>
            </a:p>
            <a:p>
              <a:pPr algn="ctr"/>
              <a:r>
                <a:rPr lang="en-US" sz="2000" dirty="0"/>
                <a:t>Magister Teknik </a:t>
              </a:r>
              <a:r>
                <a:rPr lang="en-US" sz="2000" dirty="0" err="1"/>
                <a:t>Informatika</a:t>
              </a:r>
              <a:endParaRPr lang="id-ID" sz="2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14F065-1DE2-5FFE-C766-8C00789A22D3}"/>
                </a:ext>
              </a:extLst>
            </p:cNvPr>
            <p:cNvCxnSpPr>
              <a:cxnSpLocks/>
            </p:cNvCxnSpPr>
            <p:nvPr/>
          </p:nvCxnSpPr>
          <p:spPr>
            <a:xfrm>
              <a:off x="3969472" y="844276"/>
              <a:ext cx="3300958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 itu Pemodelan Topik?</a:t>
            </a:r>
            <a:b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A112E-BFC2-DA55-5C88-6F42AC0D56C2}"/>
              </a:ext>
            </a:extLst>
          </p:cNvPr>
          <p:cNvSpPr txBox="1"/>
          <p:nvPr/>
        </p:nvSpPr>
        <p:spPr>
          <a:xfrm>
            <a:off x="553064" y="1038706"/>
            <a:ext cx="80378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Topic modeling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adalah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teknik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dalam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NLP yang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digunakan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untuk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mengidentifikasi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dan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mengekstrak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topik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atau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tema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yang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tersembunyi</a:t>
            </a:r>
            <a:r>
              <a:rPr lang="en-US" sz="1800" dirty="0">
                <a:solidFill>
                  <a:srgbClr val="242021"/>
                </a:solidFill>
                <a:latin typeface="+mj-lt"/>
              </a:rPr>
              <a:t> (latent topic)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dalam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sebuah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koleksi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dokumen</a:t>
            </a:r>
            <a:r>
              <a:rPr lang="en-US" sz="1800" dirty="0">
                <a:solidFill>
                  <a:srgbClr val="242021"/>
                </a:solidFill>
                <a:latin typeface="+mj-lt"/>
              </a:rPr>
              <a:t>,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teks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</a:t>
            </a:r>
            <a:r>
              <a:rPr lang="en-US" sz="1800" b="0" i="0" dirty="0" err="1">
                <a:solidFill>
                  <a:srgbClr val="242021"/>
                </a:solidFill>
                <a:effectLst/>
                <a:latin typeface="+mj-lt"/>
              </a:rPr>
              <a:t>maupun</a:t>
            </a:r>
            <a:r>
              <a:rPr lang="en-US" sz="1800" b="0" i="0" dirty="0">
                <a:solidFill>
                  <a:srgbClr val="242021"/>
                </a:solidFill>
                <a:effectLst/>
                <a:latin typeface="+mj-lt"/>
              </a:rPr>
              <a:t> dataset. </a:t>
            </a:r>
          </a:p>
          <a:p>
            <a:pPr algn="just"/>
            <a:endParaRPr lang="en-US" sz="1800" dirty="0">
              <a:solidFill>
                <a:srgbClr val="24202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Clustering/Classifying Documents/Texts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Searching Information (information/topic discovery)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Sentiment Analyst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Analyst Trend and News (e.g. controversial topic detection, product analyst, global issues, content ranking by theme)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Recommender System (content based, personalized)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Customer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021"/>
                </a:solidFill>
                <a:latin typeface="+mj-lt"/>
              </a:rPr>
              <a:t>Academic Research</a:t>
            </a:r>
          </a:p>
        </p:txBody>
      </p:sp>
    </p:spTree>
    <p:extLst>
      <p:ext uri="{BB962C8B-B14F-4D97-AF65-F5344CB8AC3E}">
        <p14:creationId xmlns:p14="http://schemas.microsoft.com/office/powerpoint/2010/main" val="2756475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2C469A-AEF2-C514-E8BB-51592FAF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</p:spPr>
        <p:txBody>
          <a:bodyPr/>
          <a:lstStyle/>
          <a:p>
            <a:r>
              <a:rPr lang="en-US" dirty="0"/>
              <a:t>Latent Dirichlet Allocation (LDA)</a:t>
            </a:r>
            <a:br>
              <a:rPr lang="en-US" dirty="0"/>
            </a:br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B493F-B85B-F7EF-3F93-A973C21B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64" y="2837522"/>
            <a:ext cx="4307336" cy="1644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BB597-B3C6-1D76-5337-1F881E7AE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649" y="892975"/>
            <a:ext cx="3924092" cy="3543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D2BF83-AF73-C157-8E90-B4E18C69C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14" y="981047"/>
            <a:ext cx="4307335" cy="1683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2EB320-38FF-C591-210F-4285095012F3}"/>
              </a:ext>
            </a:extLst>
          </p:cNvPr>
          <p:cNvSpPr txBox="1"/>
          <p:nvPr/>
        </p:nvSpPr>
        <p:spPr>
          <a:xfrm>
            <a:off x="1722120" y="4515004"/>
            <a:ext cx="63246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1000" b="0" i="0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Blei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, D. M., </a:t>
            </a:r>
            <a:r>
              <a:rPr lang="id-ID" sz="1000" b="0" i="0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Ng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, A. Y. &amp; Jordan, M. I. (2003). </a:t>
            </a:r>
            <a:r>
              <a:rPr lang="id-ID" sz="1000" b="0" i="0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Latent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 </a:t>
            </a:r>
            <a:r>
              <a:rPr lang="id-ID" sz="1000" b="0" i="0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dirichlet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 </a:t>
            </a:r>
            <a:r>
              <a:rPr lang="id-ID" sz="1000" b="0" i="0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allocation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. </a:t>
            </a:r>
            <a:r>
              <a:rPr lang="id-ID" sz="1000" b="0" i="1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J. </a:t>
            </a:r>
            <a:r>
              <a:rPr lang="id-ID" sz="1000" b="0" i="1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Mach</a:t>
            </a:r>
            <a:r>
              <a:rPr lang="id-ID" sz="1000" b="0" i="1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. </a:t>
            </a:r>
            <a:r>
              <a:rPr lang="id-ID" sz="1000" b="0" i="1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Learn</a:t>
            </a:r>
            <a:r>
              <a:rPr lang="id-ID" sz="1000" b="0" i="1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. </a:t>
            </a:r>
            <a:r>
              <a:rPr lang="id-ID" sz="1000" b="0" i="1" dirty="0" err="1">
                <a:solidFill>
                  <a:srgbClr val="333333"/>
                </a:solidFill>
                <a:effectLst/>
                <a:latin typeface="Helvetica Neue"/>
                <a:hlinkClick r:id="rId5"/>
              </a:rPr>
              <a:t>Res</a:t>
            </a:r>
            <a:r>
              <a:rPr lang="id-ID" sz="1000" b="0" i="1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.</a:t>
            </a:r>
            <a:r>
              <a:rPr lang="id-ID" sz="1000" b="0" i="0" dirty="0">
                <a:solidFill>
                  <a:srgbClr val="333333"/>
                </a:solidFill>
                <a:effectLst/>
                <a:latin typeface="Helvetica Neue"/>
                <a:hlinkClick r:id="rId5"/>
              </a:rPr>
              <a:t>, 3, 993--1022.</a:t>
            </a:r>
            <a:endParaRPr lang="id-ID" sz="1000" dirty="0"/>
          </a:p>
        </p:txBody>
      </p:sp>
    </p:spTree>
    <p:extLst>
      <p:ext uri="{BB962C8B-B14F-4D97-AF65-F5344CB8AC3E}">
        <p14:creationId xmlns:p14="http://schemas.microsoft.com/office/powerpoint/2010/main" val="110693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AF94-0ECF-EA3D-9C2E-C55FF466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 Widget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EC6F3-57A7-1394-6C45-E4DA260B8EF0}"/>
              </a:ext>
            </a:extLst>
          </p:cNvPr>
          <p:cNvSpPr txBox="1"/>
          <p:nvPr/>
        </p:nvSpPr>
        <p:spPr>
          <a:xfrm>
            <a:off x="1248937" y="4578136"/>
            <a:ext cx="6646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https://orangedatamining.com/widget-catalog/text-mining/topicmodelling-widget/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AD2B17-8485-893D-80E0-EABE3DDC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37" y="1064522"/>
            <a:ext cx="6378498" cy="33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DAA6-B37E-E0ED-4017-FB7136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D8D0-B88A-62F7-3E2E-C30016D3AD58}"/>
              </a:ext>
            </a:extLst>
          </p:cNvPr>
          <p:cNvSpPr txBox="1"/>
          <p:nvPr/>
        </p:nvSpPr>
        <p:spPr>
          <a:xfrm>
            <a:off x="371707" y="1110649"/>
            <a:ext cx="864591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Dalam konteks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Latent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Dirichlet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Allocation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(LDA) atau model-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topic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lainnya,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coherence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adalah metrik evaluasi yang digunakan untuk mengukur kualitas interpretasi topik yang dihasilkan oleh model. </a:t>
            </a:r>
            <a:r>
              <a:rPr lang="id-ID" b="0" i="0" dirty="0" err="1">
                <a:solidFill>
                  <a:schemeClr val="tx1"/>
                </a:solidFill>
                <a:effectLst/>
                <a:latin typeface="Söhne"/>
              </a:rPr>
              <a:t>Coherence</a:t>
            </a:r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 memberikan gambaran tentang sejauh mana topik yang dihasilkan oleh model memiliki makna dan konsistensi.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endParaRPr lang="id-ID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id-ID" b="0" i="0" dirty="0">
                <a:solidFill>
                  <a:schemeClr val="tx1"/>
                </a:solidFill>
                <a:effectLst/>
                <a:latin typeface="Söhne"/>
              </a:rPr>
              <a:t>Ada beberapa jenis metrik koherensi, tetapi umumnya, metrik koherensi mengukur seberapa sering pasangan kata tertentu muncul bersama dalam korpus. Metrik koherensi dapat dibagi menjadi dua kategori utama: intrinsik dan ekstrinsik.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4DFD2-53E7-E3FD-F78C-9DD0D0EE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01" y="2785428"/>
            <a:ext cx="4913497" cy="22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0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DAA6-B37E-E0ED-4017-FB7136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(higher is better)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C6D8D0-B88A-62F7-3E2E-C30016D3AD58}"/>
              </a:ext>
            </a:extLst>
          </p:cNvPr>
          <p:cNvSpPr txBox="1"/>
          <p:nvPr/>
        </p:nvSpPr>
        <p:spPr>
          <a:xfrm>
            <a:off x="371708" y="1110649"/>
            <a:ext cx="8408020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8575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Sekumpulan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pernyataan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fakta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dikatakan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berkoherensi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sekumpulan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pernyataan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fakta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saling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mendukung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filsafat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ilmiah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pendekatan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gabungan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probabilitas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marginal yang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terasosiasi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faktanya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Penggunaan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muncul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belum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adanya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jaminan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interpretabilitas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model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Newman,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dkk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(2010)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mengusulkan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langkah-langkah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otomatis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menilai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terkait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pemahaman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Caranya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memperlakukan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kata-kata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fakta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terus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membatasi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didasarkan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perbandingan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sepasang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kata.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Evaluasi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penelitian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peringkat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diukur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pada co-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occurence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kata.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Roder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dkk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(2015)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vektor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rata-rata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baik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dibandingkan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topik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koherensi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yang lain.</a:t>
            </a:r>
            <a:endParaRPr lang="id-ID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31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DAA6-B37E-E0ED-4017-FB7136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: UCI</a:t>
            </a:r>
            <a:br>
              <a:rPr lang="en-US" dirty="0"/>
            </a:b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6D8D0-B88A-62F7-3E2E-C30016D3AD58}"/>
                  </a:ext>
                </a:extLst>
              </p:cNvPr>
              <p:cNvSpPr txBox="1"/>
              <p:nvPr/>
            </p:nvSpPr>
            <p:spPr>
              <a:xfrm>
                <a:off x="249043" y="690743"/>
                <a:ext cx="8645913" cy="4438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UCI Coherence Score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Skor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koherensi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didasarkan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informasi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timbal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balik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tepat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semua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pasangan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kata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menggunakan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N kata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teratas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kemunculannya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linguistik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komputasi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Pointwise Mutual Information (PMI)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telah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menghitung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asosiasi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kata dan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disambiguasi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arti kata.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Rumus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perhitungan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PMI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adalah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berikut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𝑃𝑀𝐼</m:t>
                      </m:r>
                      <m:d>
                        <m:dPr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𝑤𝑖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𝑤𝑗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𝑤𝑖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d-ID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𝑤𝑖</m:t>
                                  </m:r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func>
                    </m:oMath>
                  </m:oMathPara>
                </a14:m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dimana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informasi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timbal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balik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antara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kata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wi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wj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membandingkan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probabilitas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pengamatan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dua kata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bersama-sama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kemungkinan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mengamatinya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secara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independent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berasal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PMI, Newman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dkk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 (2010b)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mendefinisikan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ukuran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UCI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berikut</a:t>
                </a:r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𝑢𝑐𝑖</m:t>
                          </m:r>
                        </m:sub>
                      </m:sSub>
                      <m:d>
                        <m:dPr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𝑤𝑖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𝑤𝑗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𝑤𝑖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id-ID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𝑤𝑖</m:t>
                                  </m:r>
                                </m:e>
                              </m:d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𝑤𝑗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;</m:t>
                          </m:r>
                        </m:e>
                      </m:func>
                    </m:oMath>
                  </m:oMathPara>
                </a14:m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dimana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p(w)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mewakili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probabilitas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bahwa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wi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terdapat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pada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dokumen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acak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dan 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p(</a:t>
                </a:r>
                <a:r>
                  <a:rPr lang="en-US" i="1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wi,wj</a:t>
                </a:r>
                <a:r>
                  <a:rPr lang="en-US" i="1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)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mewakili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kemungkinan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wi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dan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wj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ada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dalam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dokumen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sama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</a:rPr>
                  <a:t>.</a:t>
                </a:r>
                <a:endParaRPr lang="id-ID" sz="1100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6D8D0-B88A-62F7-3E2E-C30016D3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3" y="690743"/>
                <a:ext cx="8645913" cy="4438907"/>
              </a:xfrm>
              <a:prstGeom prst="rect">
                <a:avLst/>
              </a:prstGeom>
              <a:blipFill>
                <a:blip r:embed="rId2"/>
                <a:stretch>
                  <a:fillRect l="-212" r="-212" b="-549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51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DAA6-B37E-E0ED-4017-FB7136DE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: UMass</a:t>
            </a:r>
            <a:br>
              <a:rPr lang="en-US" dirty="0"/>
            </a:b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6D8D0-B88A-62F7-3E2E-C30016D3AD58}"/>
                  </a:ext>
                </a:extLst>
              </p:cNvPr>
              <p:cNvSpPr txBox="1"/>
              <p:nvPr/>
            </p:nvSpPr>
            <p:spPr>
              <a:xfrm>
                <a:off x="249043" y="690743"/>
                <a:ext cx="8645913" cy="4452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Umass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Coherence Score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salah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satu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ukuran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mengevaluasi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hasil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topic modelling.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Ukuran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pertama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kali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diajukan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oleh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Mimno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et al. (2009).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ukuran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jika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D(v)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suatu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document frequency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jenis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kata v and D(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v,v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’)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co-document frequency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jenis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kata v dan v’, topic coherence-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dapat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didefinisikan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sebagai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indent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;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))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d-ID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id-ID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id-ID" i="1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effectLst/>
                                      <a:latin typeface="Cambria Math" panose="02040503050406030204" pitchFamily="18" charset="0"/>
                                      <a:ea typeface="Arial" panose="020B0604020202020204" pitchFamily="34" charset="0"/>
                                      <a:cs typeface="Times New Roman" panose="020206030504050203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id-ID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id-ID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d-ID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d-ID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effectLst/>
                                          <a:latin typeface="Cambria Math" panose="02040503050406030204" pitchFamily="18" charset="0"/>
                                          <a:ea typeface="Arial" panose="020B0604020202020204" pitchFamily="34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id-ID" i="1">
                                              <a:effectLst/>
                                              <a:latin typeface="Cambria Math" panose="02040503050406030204" pitchFamily="18" charset="0"/>
                                              <a:ea typeface="Arial" panose="020B060402020202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d-ID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Arial" panose="020B0604020202020204" pitchFamily="34" charset="0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indent="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Berdasarkan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rumusnya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coherence score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bernilai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negatif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paling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mendekati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nol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menunjukkan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topik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semakin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coherent. Nilai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suatu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ukuran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coherence score intrinsic dan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memerlukan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daftar kata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terurut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 Nilai coherence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hanya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bergantung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statistik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co-occurrence kata-kata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dikumpulkan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korpus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digunakan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pemodelan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dan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tidak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bergantung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pada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referensi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korpus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eksternal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Idealnya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semua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hal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diperlukan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menghitung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sudah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tersedia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dalam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output yang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dihasilkan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algoritma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 topic modelling.</a:t>
                </a:r>
                <a:endParaRPr lang="id-ID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C6D8D0-B88A-62F7-3E2E-C30016D3A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3" y="690743"/>
                <a:ext cx="8645913" cy="4452757"/>
              </a:xfrm>
              <a:prstGeom prst="rect">
                <a:avLst/>
              </a:prstGeom>
              <a:blipFill>
                <a:blip r:embed="rId2"/>
                <a:stretch>
                  <a:fillRect l="-212" r="-212" b="-54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080883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11868</TotalTime>
  <Words>1277</Words>
  <Application>Microsoft Office PowerPoint</Application>
  <PresentationFormat>On-screen Show (16:9)</PresentationFormat>
  <Paragraphs>87</Paragraphs>
  <Slides>28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Roboto</vt:lpstr>
      <vt:lpstr>Consolas</vt:lpstr>
      <vt:lpstr>Cambria Math</vt:lpstr>
      <vt:lpstr>Helvetica Neue</vt:lpstr>
      <vt:lpstr>Fira Sans Extra Condensed</vt:lpstr>
      <vt:lpstr>Times New Roman</vt:lpstr>
      <vt:lpstr>Söhne</vt:lpstr>
      <vt:lpstr>Arial</vt:lpstr>
      <vt:lpstr>Calibri</vt:lpstr>
      <vt:lpstr>Fira Sans Extra Condensed SemiBold</vt:lpstr>
      <vt:lpstr>Big Data Infographics by Slidesgo</vt:lpstr>
      <vt:lpstr>Data Mining (Text Mining)</vt:lpstr>
      <vt:lpstr>Pertemuan 13 (Topic Model : Biterm Topic Model)</vt:lpstr>
      <vt:lpstr>Apa itu Pemodelan Topik? </vt:lpstr>
      <vt:lpstr>Latent Dirichlet Allocation (LDA) </vt:lpstr>
      <vt:lpstr>Topic Model Widget</vt:lpstr>
      <vt:lpstr>Coherence</vt:lpstr>
      <vt:lpstr>Coherence (higher is better)</vt:lpstr>
      <vt:lpstr>Coherence : UCI </vt:lpstr>
      <vt:lpstr>Coherence : UMass </vt:lpstr>
      <vt:lpstr>Perplexity (lower is better)</vt:lpstr>
      <vt:lpstr>LDA Exp</vt:lpstr>
      <vt:lpstr>LDA Exp</vt:lpstr>
      <vt:lpstr>LDA Exp</vt:lpstr>
      <vt:lpstr>PowerPoint Presentation</vt:lpstr>
      <vt:lpstr>PowerPoint Presentation</vt:lpstr>
      <vt:lpstr>PowerPoint Presentation</vt:lpstr>
      <vt:lpstr>Graphical Representation</vt:lpstr>
      <vt:lpstr>Biterm Topic Model (BTM) </vt:lpstr>
      <vt:lpstr>PowerPoint Presentation</vt:lpstr>
      <vt:lpstr>PowerPoint Presentation</vt:lpstr>
      <vt:lpstr>Implementation of BTM Algorithm </vt:lpstr>
      <vt:lpstr>Implementation of BTM Algorithm </vt:lpstr>
      <vt:lpstr>Implementation of BTM Algorithm </vt:lpstr>
      <vt:lpstr>BTM Inference</vt:lpstr>
      <vt:lpstr>BTM - Inferring documents</vt:lpstr>
      <vt:lpstr>Tugas</vt:lpstr>
      <vt:lpstr>Referensi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dc:creator>SNA</dc:creator>
  <cp:lastModifiedBy>Sajarwo Anggai</cp:lastModifiedBy>
  <cp:revision>155</cp:revision>
  <dcterms:modified xsi:type="dcterms:W3CDTF">2023-12-06T12:04:40Z</dcterms:modified>
</cp:coreProperties>
</file>